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erriweather" pitchFamily="2" charset="77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ert Notch" initials="" lastIdx="2" clrIdx="0"/>
  <p:cmAuthor id="1" name="Aleyna Akengi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C4ACC1-29BF-40A6-8F1A-B4ABB3CF8C87}">
  <a:tblStyle styleId="{D6C4ACC1-29BF-40A6-8F1A-B4ABB3CF8C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F4E620-D3F0-4FCF-BC0E-A26855374EF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2T15:57:33.075" idx="1">
    <p:pos x="6000" y="0"/>
    <p:text>This should go before the model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1T22:23:08.830" idx="2">
    <p:pos x="6000" y="0"/>
    <p:text>These are the 10 that I wrote down, remember Attrition Fla is the target</p:text>
  </p:cm>
  <p:cm authorId="1" dt="2022-05-01T22:25:36.890" idx="1">
    <p:pos x="6000" y="0"/>
    <p:text>Why there arent 9 predictor variables in here? at the end didnt we had 9 variables left?</p:text>
  </p:cm>
  <p:cm authorId="1" dt="2022-05-01T22:25:36.890" idx="2">
    <p:pos x="6000" y="0"/>
    <p:text>with the target I count 11 in here :D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696025595_1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696025595_1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696025595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696025595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variables received treatment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96025595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696025595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6c1d8908e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6c1d8908e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Before conducting our analysis we split the data into a training set (70%) and a test set (30%)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b72ccc5b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b72ccc5b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6bf9e201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6bf9e201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a logistic regression model in backward stepwise fashion to remove our highest value insignificant variable suntil all variables contributed at a significant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final model includes 10 predictor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statistics higher better -&gt; 0.904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6bf9e20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6bf9e20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prediction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1% is the difference because of training data is bigger. its a good fit.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b72ccc5b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b72ccc5b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b72ccc5b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b72ccc5b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6c663b6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76c663b6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6c1d8908e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6c1d8908e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6960255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6960255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6c1d8908e_3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6c1d8908e_3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6c1d8908e_3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6c1d8908e_3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696025595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696025595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6c1d8908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6c1d8908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6c1d8908e_3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6c1d8908e_3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6c1d8908e_3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6c1d8908e_3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6c1d8908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6c1d8908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6c1d8908e_3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6c1d8908e_3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b72ccc5b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b72ccc5b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b72ccc5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b72ccc5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PJ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- the odds ratio is always positive. A value of 1 indicates no change. Values between 0 and less than 1 indicate a decrease in the probability of the outcome event. Values greater than 1 indicate an increase in the probability of the outcome event.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696025595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696025595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b72ccc5b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b72ccc5b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6c1d8908e_3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6c1d8908e_3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69602559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69602559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69602559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69602559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696025595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696025595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96025595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696025595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96025595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96025595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96025595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696025595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1300" y="0"/>
            <a:ext cx="50922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 Project Part 2: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 Project Presentation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6419475" y="3321475"/>
            <a:ext cx="30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Pooja Jeeva</a:t>
            </a:r>
            <a:endParaRPr sz="16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24"/>
          <p:cNvGraphicFramePr/>
          <p:nvPr/>
        </p:nvGraphicFramePr>
        <p:xfrm>
          <a:off x="656075" y="22383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{D6C4ACC1-29BF-40A6-8F1A-B4ABB3CF8C87}</a:tableStyleId>
              </a:tblPr>
              <a:tblGrid>
                <a:gridCol w="21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 Name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 Name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 Name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Attrition_Flag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Income_Cleanedup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Credit_Limit_transformed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Customer_Age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Card_Category_New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Total_Revolving_Bal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Gender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Total_Relationship_Count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Total_Amt_Chng_Q4_Q1_transformed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Dependent_count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Months_Inactive_12_mon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Total_Trans_Amt_transformed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Education_Cleanedup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Contacts_Count_12_mon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Total_Ct_Chng_Q4_Q1_transformed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</a:rPr>
                        <a:t>Marital_Cleanedup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Avg_Utilization_Ratio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0" name="Google Shape;160;p24"/>
          <p:cNvSpPr txBox="1"/>
          <p:nvPr/>
        </p:nvSpPr>
        <p:spPr>
          <a:xfrm>
            <a:off x="183300" y="1436075"/>
            <a:ext cx="877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Final prepared dataset includes 17 variables with 10,127 observations each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Preprocessing Steps</a:t>
            </a:r>
            <a:endParaRPr sz="24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50" y="217825"/>
            <a:ext cx="858800" cy="8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-1137825" y="846950"/>
            <a:ext cx="5782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Predictive Analytics Question </a:t>
            </a:r>
            <a:endParaRPr sz="24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700" y="2409525"/>
            <a:ext cx="972975" cy="9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4800550" y="2110050"/>
            <a:ext cx="3983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What triggers (variables) will help identify </a:t>
            </a:r>
            <a:r>
              <a:rPr lang="en" sz="19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 Attrition?</a:t>
            </a:r>
            <a:endParaRPr sz="1900" b="1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Logistic Regression </a:t>
            </a:r>
            <a:endParaRPr sz="240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5" y="248763"/>
            <a:ext cx="777025" cy="7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3594297" y="1991578"/>
            <a:ext cx="1955400" cy="7839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5844931" y="3585204"/>
            <a:ext cx="1955400" cy="7839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1343663" y="3585204"/>
            <a:ext cx="1955400" cy="7839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79" name="Google Shape;179;p26"/>
          <p:cNvCxnSpPr>
            <a:stCxn id="176" idx="2"/>
            <a:endCxn id="177" idx="0"/>
          </p:cNvCxnSpPr>
          <p:nvPr/>
        </p:nvCxnSpPr>
        <p:spPr>
          <a:xfrm rot="-5400000" flipH="1">
            <a:off x="5292447" y="2055028"/>
            <a:ext cx="809700" cy="225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26"/>
          <p:cNvCxnSpPr>
            <a:stCxn id="178" idx="0"/>
            <a:endCxn id="176" idx="2"/>
          </p:cNvCxnSpPr>
          <p:nvPr/>
        </p:nvCxnSpPr>
        <p:spPr>
          <a:xfrm rot="-5400000">
            <a:off x="3041813" y="2055054"/>
            <a:ext cx="809700" cy="225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26"/>
          <p:cNvSpPr/>
          <p:nvPr/>
        </p:nvSpPr>
        <p:spPr>
          <a:xfrm>
            <a:off x="3594297" y="1991578"/>
            <a:ext cx="1955400" cy="783900"/>
          </a:xfrm>
          <a:prstGeom prst="roundRect">
            <a:avLst>
              <a:gd name="adj" fmla="val 50000"/>
            </a:avLst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10,127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5748300" y="3585200"/>
            <a:ext cx="2052000" cy="783900"/>
          </a:xfrm>
          <a:prstGeom prst="roundRect">
            <a:avLst>
              <a:gd name="adj" fmla="val 50000"/>
            </a:avLst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30% validation</a:t>
            </a:r>
            <a:endParaRPr>
              <a:solidFill>
                <a:srgbClr val="FFFFFF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3060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1343663" y="3585204"/>
            <a:ext cx="1955400" cy="783900"/>
          </a:xfrm>
          <a:prstGeom prst="roundRect">
            <a:avLst>
              <a:gd name="adj" fmla="val 50000"/>
            </a:avLst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70% Training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7067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4" name="Google Shape;184;p26"/>
          <p:cNvCxnSpPr>
            <a:stCxn id="181" idx="2"/>
            <a:endCxn id="182" idx="0"/>
          </p:cNvCxnSpPr>
          <p:nvPr/>
        </p:nvCxnSpPr>
        <p:spPr>
          <a:xfrm rot="-5400000" flipH="1">
            <a:off x="5268297" y="2079178"/>
            <a:ext cx="809700" cy="2202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6"/>
          <p:cNvCxnSpPr>
            <a:stCxn id="183" idx="0"/>
            <a:endCxn id="181" idx="2"/>
          </p:cNvCxnSpPr>
          <p:nvPr/>
        </p:nvCxnSpPr>
        <p:spPr>
          <a:xfrm rot="-5400000">
            <a:off x="3041813" y="2055054"/>
            <a:ext cx="809700" cy="225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27"/>
          <p:cNvGraphicFramePr/>
          <p:nvPr/>
        </p:nvGraphicFramePr>
        <p:xfrm>
          <a:off x="610550" y="164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{D6C4ACC1-29BF-40A6-8F1A-B4ABB3CF8C87}</a:tableStyleId>
              </a:tblPr>
              <a:tblGrid>
                <a:gridCol w="124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run all 16 predictor variables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3591.7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3770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removed Total_Amt_Chg_Q4_Q1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3589.7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3761.3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removed Education_Cleanedup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3582.9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3720.1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removed Customer_Age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3582.3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3712.8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removed Income_Cleanedup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3580.9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3677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removed Credit_Limit_transformed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3581.9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3671.1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removed Avg_Utilization_Ratio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3581.5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3663.9</a:t>
                      </a:r>
                      <a:endParaRPr sz="17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1" name="Google Shape;191;p27"/>
          <p:cNvSpPr txBox="1"/>
          <p:nvPr/>
        </p:nvSpPr>
        <p:spPr>
          <a:xfrm>
            <a:off x="-258700" y="182625"/>
            <a:ext cx="9648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Logistic Regression Results (Backwards) </a:t>
            </a: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00" y="120150"/>
            <a:ext cx="709925" cy="7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610575" y="868200"/>
            <a:ext cx="877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Final prepared dataset includes 17 variables with 10,127 observations each</a:t>
            </a:r>
            <a:endParaRPr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>
            <a:off x="65375" y="344775"/>
            <a:ext cx="647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Logistic Regression Model</a:t>
            </a:r>
            <a:endParaRPr sz="2400"/>
          </a:p>
        </p:txBody>
      </p:sp>
      <p:graphicFrame>
        <p:nvGraphicFramePr>
          <p:cNvPr id="199" name="Google Shape;199;p28"/>
          <p:cNvGraphicFramePr/>
          <p:nvPr/>
        </p:nvGraphicFramePr>
        <p:xfrm>
          <a:off x="405675" y="1950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{D6C4ACC1-29BF-40A6-8F1A-B4ABB3CF8C87}</a:tableStyleId>
              </a:tblPr>
              <a:tblGrid>
                <a:gridCol w="225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Variable Name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Variable Name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Variable Name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solidFill>
                            <a:srgbClr val="F1C232"/>
                          </a:solidFill>
                        </a:rPr>
                        <a:t>Attrition_Flag (Target)</a:t>
                      </a:r>
                      <a:endParaRPr sz="1600" i="1">
                        <a:solidFill>
                          <a:srgbClr val="F1C23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4.</a:t>
                      </a:r>
                      <a:r>
                        <a:rPr lang="en" sz="1600">
                          <a:solidFill>
                            <a:srgbClr val="6AA84F"/>
                          </a:solidFill>
                        </a:rPr>
                        <a:t>Card_Category_New</a:t>
                      </a:r>
                      <a:endParaRPr sz="160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8.</a:t>
                      </a:r>
                      <a:r>
                        <a:rPr lang="en" sz="1600">
                          <a:solidFill>
                            <a:srgbClr val="A4C2F4"/>
                          </a:solidFill>
                        </a:rPr>
                        <a:t>Total_Revolving_Bal</a:t>
                      </a:r>
                      <a:endParaRPr sz="1600">
                        <a:solidFill>
                          <a:srgbClr val="A4C2F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en" sz="1600">
                          <a:solidFill>
                            <a:srgbClr val="6AA84F"/>
                          </a:solidFill>
                        </a:rPr>
                        <a:t>Gender</a:t>
                      </a:r>
                      <a:endParaRPr sz="160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5.</a:t>
                      </a:r>
                      <a:r>
                        <a:rPr lang="en" sz="1600">
                          <a:solidFill>
                            <a:srgbClr val="6D9EEB"/>
                          </a:solidFill>
                        </a:rPr>
                        <a:t>Total_Relationship_Count</a:t>
                      </a:r>
                      <a:endParaRPr sz="1600">
                        <a:solidFill>
                          <a:srgbClr val="6D9EEB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9.</a:t>
                      </a:r>
                      <a:r>
                        <a:rPr lang="en" sz="1600">
                          <a:solidFill>
                            <a:srgbClr val="6D9EEB"/>
                          </a:solidFill>
                        </a:rPr>
                        <a:t>Total_Trans_Amt_transformed</a:t>
                      </a:r>
                      <a:endParaRPr sz="1600">
                        <a:solidFill>
                          <a:srgbClr val="6D9EEB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2.</a:t>
                      </a:r>
                      <a:r>
                        <a:rPr lang="en" sz="1600">
                          <a:solidFill>
                            <a:srgbClr val="6FA8DC"/>
                          </a:solidFill>
                        </a:rPr>
                        <a:t>Dependent_count</a:t>
                      </a:r>
                      <a:endParaRPr sz="1600">
                        <a:solidFill>
                          <a:srgbClr val="6FA8D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6.</a:t>
                      </a:r>
                      <a:r>
                        <a:rPr lang="en" sz="1600">
                          <a:solidFill>
                            <a:srgbClr val="6D9EEB"/>
                          </a:solidFill>
                        </a:rPr>
                        <a:t>Months_Inactive_12_mon</a:t>
                      </a:r>
                      <a:endParaRPr sz="1600">
                        <a:solidFill>
                          <a:srgbClr val="6D9EEB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10.</a:t>
                      </a:r>
                      <a:r>
                        <a:rPr lang="en" sz="1600">
                          <a:solidFill>
                            <a:srgbClr val="6D9EEB"/>
                          </a:solidFill>
                        </a:rPr>
                        <a:t>Total_Ct_Chng_Q4_Q1_transformed</a:t>
                      </a:r>
                      <a:endParaRPr sz="1600">
                        <a:solidFill>
                          <a:srgbClr val="6D9EEB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" sz="1600">
                          <a:solidFill>
                            <a:srgbClr val="6AA84F"/>
                          </a:solidFill>
                        </a:rPr>
                        <a:t>Marital_Cleanedup</a:t>
                      </a:r>
                      <a:endParaRPr sz="160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7.</a:t>
                      </a:r>
                      <a:r>
                        <a:rPr lang="en" sz="1600">
                          <a:solidFill>
                            <a:srgbClr val="6D9EEB"/>
                          </a:solidFill>
                        </a:rPr>
                        <a:t>Contacts_Count_12_mon</a:t>
                      </a:r>
                      <a:endParaRPr sz="1600">
                        <a:solidFill>
                          <a:srgbClr val="6D9EEB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0" name="Google Shape;200;p28"/>
          <p:cNvSpPr txBox="1"/>
          <p:nvPr/>
        </p:nvSpPr>
        <p:spPr>
          <a:xfrm>
            <a:off x="620000" y="1350825"/>
            <a:ext cx="741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11 variables including our dependent variable</a:t>
            </a:r>
            <a:endParaRPr sz="22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5" y="248763"/>
            <a:ext cx="777025" cy="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Logistic Regression Results</a:t>
            </a:r>
            <a:endParaRPr sz="2400"/>
          </a:p>
        </p:txBody>
      </p:sp>
      <p:graphicFrame>
        <p:nvGraphicFramePr>
          <p:cNvPr id="207" name="Google Shape;207;p29"/>
          <p:cNvGraphicFramePr/>
          <p:nvPr/>
        </p:nvGraphicFramePr>
        <p:xfrm>
          <a:off x="674200" y="16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{A8F4E620-D3F0-4FCF-BC0E-A26855374EF7}</a:tableStyleId>
              </a:tblPr>
              <a:tblGrid>
                <a:gridCol w="135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Training</a:t>
                      </a:r>
                      <a:endParaRPr b="1"/>
                    </a:p>
                  </a:txBody>
                  <a:tcPr marL="91425" marR="91425" marT="91425" marB="91425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Predictive Model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Observed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Existing Cust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Attrited Cust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Existing Cust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5,776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Attrited Cust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8" name="Google Shape;208;p29"/>
          <p:cNvGraphicFramePr/>
          <p:nvPr/>
        </p:nvGraphicFramePr>
        <p:xfrm>
          <a:off x="674200" y="336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{A8F4E620-D3F0-4FCF-BC0E-A26855374EF7}</a:tableStyleId>
              </a:tblPr>
              <a:tblGrid>
                <a:gridCol w="135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</a:t>
                      </a:r>
                      <a:endParaRPr b="1"/>
                    </a:p>
                  </a:txBody>
                  <a:tcPr marL="91425" marR="91425" marT="91425" marB="91425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Predictive Model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Observed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Existing Cust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Attrited</a:t>
                      </a:r>
                      <a:r>
                        <a:rPr lang="en" sz="1200"/>
                        <a:t> </a:t>
                      </a:r>
                      <a:r>
                        <a:rPr lang="en"/>
                        <a:t>Cust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Existing Cust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2,463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Attrited Cust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5" y="248763"/>
            <a:ext cx="777025" cy="7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183300" y="1207475"/>
            <a:ext cx="287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Prediction Accuracy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7516975" y="2188075"/>
            <a:ext cx="157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90.3%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7516975" y="3669925"/>
            <a:ext cx="157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89.2%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" y="212650"/>
            <a:ext cx="717125" cy="7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2400"/>
          </a:p>
        </p:txBody>
      </p:sp>
      <p:sp>
        <p:nvSpPr>
          <p:cNvPr id="219" name="Google Shape;219;p30"/>
          <p:cNvSpPr txBox="1"/>
          <p:nvPr/>
        </p:nvSpPr>
        <p:spPr>
          <a:xfrm>
            <a:off x="446250" y="1978225"/>
            <a:ext cx="8251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The increase in the value of units in the odd ratio indicates the  increase in customer churning.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The following are conclusions drawn from the odds ratio estimate :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Females are more likely  to stay - As our data contains proportionally more women than men .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Divorced are more likely to stay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Married are more likely to stay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Blue customers are more likely to stay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Odds Ratio Estimates</a:t>
            </a:r>
            <a:endParaRPr sz="2400"/>
          </a:p>
        </p:txBody>
      </p:sp>
      <p:graphicFrame>
        <p:nvGraphicFramePr>
          <p:cNvPr id="225" name="Google Shape;225;p31"/>
          <p:cNvGraphicFramePr/>
          <p:nvPr/>
        </p:nvGraphicFramePr>
        <p:xfrm>
          <a:off x="656075" y="1968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{D6C4ACC1-29BF-40A6-8F1A-B4ABB3CF8C87}</a:tableStyleId>
              </a:tblPr>
              <a:tblGrid>
                <a:gridCol w="21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Effect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Unit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Estimate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Dependent_count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1.146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Total_Relationship_C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0.579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Months_Inactive_12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1.624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Contacts_Count_12_mo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1.616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Total_Revolving_Bal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0.999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Ratio Estimates Contd.</a:t>
            </a:r>
            <a:endParaRPr/>
          </a:p>
        </p:txBody>
      </p:sp>
      <p:graphicFrame>
        <p:nvGraphicFramePr>
          <p:cNvPr id="231" name="Google Shape;231;p32"/>
          <p:cNvGraphicFramePr/>
          <p:nvPr/>
        </p:nvGraphicFramePr>
        <p:xfrm>
          <a:off x="656075" y="1778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{D6C4ACC1-29BF-40A6-8F1A-B4ABB3CF8C87}</a:tableStyleId>
              </a:tblPr>
              <a:tblGrid>
                <a:gridCol w="21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Effect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Unit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Estimate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Total_Trans_Ct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0.937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Total_Ct_Q4_Q1_trans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&lt;0.001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Gender F vs M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1.741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Marital CleanedUp Divorced vs Single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0.845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Marital CleanedUp Married vs Single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0.656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Card Category New Blue vs Not Blue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1.0000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F2F2F"/>
                          </a:solidFill>
                        </a:rPr>
                        <a:t>0.462</a:t>
                      </a:r>
                      <a:endParaRPr sz="1200">
                        <a:solidFill>
                          <a:srgbClr val="2F2F2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Recommendations</a:t>
            </a:r>
            <a:endParaRPr sz="2400"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" y="212650"/>
            <a:ext cx="717125" cy="7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174150" y="1597850"/>
            <a:ext cx="87957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Our recommendations are based on our logistic regression model and now let’s discuss how to decrease the customer churn rate .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We decided that we would treat the variables by weighted averages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collection process could be better , as we couldn’t treat the unknown category well.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Marketing to people who have more children by providing  cash back offers for children products as the dependent count increases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Silver , gold and platinum customers could be incentivised with Lower interest rates to increase their chances of staying with with bank. 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Focusing on  Campaigning to women could make more returns by providing offers and special discounts on purchases if they shop with their card .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4670700" y="878550"/>
            <a:ext cx="4846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of the Dataset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Preprocessing Steps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Predictive Analytics Question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Logistic Regression Results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Recommendations/Conclusion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Appendix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-216975" y="1695600"/>
            <a:ext cx="4288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AGENDA</a:t>
            </a:r>
            <a:endParaRPr sz="24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50" y="1642698"/>
            <a:ext cx="690822" cy="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788775" y="1327050"/>
            <a:ext cx="7979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1"/>
          </p:nvPr>
        </p:nvSpPr>
        <p:spPr>
          <a:xfrm>
            <a:off x="3968850" y="2666725"/>
            <a:ext cx="12063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700"/>
              <a:t>Q&amp;A</a:t>
            </a:r>
            <a:endParaRPr sz="3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Backup - Treatment of Unknowns</a:t>
            </a:r>
            <a:endParaRPr sz="2400"/>
          </a:p>
        </p:txBody>
      </p:sp>
      <p:sp>
        <p:nvSpPr>
          <p:cNvPr id="255" name="Google Shape;255;p36"/>
          <p:cNvSpPr txBox="1"/>
          <p:nvPr/>
        </p:nvSpPr>
        <p:spPr>
          <a:xfrm>
            <a:off x="183300" y="1476550"/>
            <a:ext cx="87774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SAS-EG Steps to recode and redistribute “Unknown”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Step 1 - Convert column Married to 2, Single to 3, Divorced to 4, Unknown to 5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Step 2 - Recode character/string to numeric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Step 3 - Recode 5 to random uniform distribution from 0 to 1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Step 4 - Recode percent ranges to value for Married(2), Single(3) and Divorced(4) -check new percentages with previous percentages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Step 5 - Recode numeric to character/string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Step 6 - Convert column 2 to Married, 3 to Single, 4 to Divorced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750"/>
            <a:ext cx="9024974" cy="4069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 flipH="1">
            <a:off x="3829125" y="209550"/>
            <a:ext cx="20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Before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675"/>
            <a:ext cx="9144001" cy="388729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 flipH="1">
            <a:off x="3829125" y="209550"/>
            <a:ext cx="20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After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2750"/>
            <a:ext cx="9143997" cy="41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/>
        </p:nvSpPr>
        <p:spPr>
          <a:xfrm>
            <a:off x="3661475" y="3398850"/>
            <a:ext cx="517500" cy="327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4947175" y="1949350"/>
            <a:ext cx="517500" cy="327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4947175" y="1693100"/>
            <a:ext cx="517500" cy="327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6853875" y="1485900"/>
            <a:ext cx="517500" cy="327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5976525" y="1485900"/>
            <a:ext cx="517500" cy="327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1656500" y="995225"/>
            <a:ext cx="517500" cy="327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9"/>
          <p:cNvSpPr/>
          <p:nvPr/>
        </p:nvSpPr>
        <p:spPr>
          <a:xfrm>
            <a:off x="2429125" y="746625"/>
            <a:ext cx="517500" cy="327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75" y="714713"/>
            <a:ext cx="4961478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77025"/>
            <a:ext cx="4360649" cy="2827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938825"/>
            <a:ext cx="82677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150" y="1370425"/>
            <a:ext cx="75819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l="4861"/>
          <a:stretch/>
        </p:blipFill>
        <p:spPr>
          <a:xfrm>
            <a:off x="1995425" y="1015775"/>
            <a:ext cx="5334975" cy="30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of the Dataset</a:t>
            </a:r>
            <a:endParaRPr sz="2400"/>
          </a:p>
        </p:txBody>
      </p:sp>
      <p:sp>
        <p:nvSpPr>
          <p:cNvPr id="90" name="Google Shape;90;p17"/>
          <p:cNvSpPr txBox="1"/>
          <p:nvPr/>
        </p:nvSpPr>
        <p:spPr>
          <a:xfrm>
            <a:off x="111525" y="1856100"/>
            <a:ext cx="8124300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This Credit Card Customers dataset consists of </a:t>
            </a: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10,127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observations of bank customers that use the bank’s credit card services.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It includes </a:t>
            </a: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20 variables/attributes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per observation; </a:t>
            </a: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6 variables are text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14 are numerical 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(3 variables removed from the original dataset - Client Num(label), Naive Bayes Value x2(unknown values)).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0" indent="0" algn="ctr" rtl="0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60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50" y="192313"/>
            <a:ext cx="889925" cy="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975" y="374402"/>
            <a:ext cx="6029450" cy="4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/>
          <p:cNvPicPr preferRelativeResize="0"/>
          <p:nvPr/>
        </p:nvPicPr>
        <p:blipFill rotWithShape="1">
          <a:blip r:embed="rId3">
            <a:alphaModFix/>
          </a:blip>
          <a:srcRect l="7434" r="17168"/>
          <a:stretch/>
        </p:blipFill>
        <p:spPr>
          <a:xfrm>
            <a:off x="1901175" y="1385350"/>
            <a:ext cx="4730849" cy="26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-182325" y="344775"/>
            <a:ext cx="932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of the Dataset (Variables 1-7)</a:t>
            </a:r>
            <a:endParaRPr sz="2400"/>
          </a:p>
        </p:txBody>
      </p:sp>
      <p:graphicFrame>
        <p:nvGraphicFramePr>
          <p:cNvPr id="97" name="Google Shape;97;p18"/>
          <p:cNvGraphicFramePr/>
          <p:nvPr/>
        </p:nvGraphicFramePr>
        <p:xfrm>
          <a:off x="152400" y="1520445"/>
          <a:ext cx="8905675" cy="3172155"/>
        </p:xfrm>
        <a:graphic>
          <a:graphicData uri="http://schemas.openxmlformats.org/drawingml/2006/table">
            <a:tbl>
              <a:tblPr>
                <a:noFill/>
                <a:tableStyleId>{D6C4ACC1-29BF-40A6-8F1A-B4ABB3CF8C87}</a:tableStyleId>
              </a:tblPr>
              <a:tblGrid>
                <a:gridCol w="190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 Name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 Description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 Type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Missing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Present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Attrition_Flag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Internal event; Attrited Customer or Existing Customer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Text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Customer_Age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Customer’s age in years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Gender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 = male, F = female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Text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Dependent_count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Number of dependents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Education_Level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Educational Qualification of the account holder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Text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Marital_Status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Married, Single, Divorced,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Unknown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Text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Income_Category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Annual Income Category of the account holder (&lt; $40K, $40K - 60K, $60K - $80K, $80K-$120K, $120K+, Unknown)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Text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50" y="192313"/>
            <a:ext cx="889925" cy="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-182325" y="344775"/>
            <a:ext cx="932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of the Dataset (Variables 8-15)</a:t>
            </a:r>
            <a:endParaRPr sz="2400"/>
          </a:p>
        </p:txBody>
      </p:sp>
      <p:graphicFrame>
        <p:nvGraphicFramePr>
          <p:cNvPr id="104" name="Google Shape;104;p19"/>
          <p:cNvGraphicFramePr/>
          <p:nvPr/>
        </p:nvGraphicFramePr>
        <p:xfrm>
          <a:off x="164800" y="1444245"/>
          <a:ext cx="8893275" cy="3536625"/>
        </p:xfrm>
        <a:graphic>
          <a:graphicData uri="http://schemas.openxmlformats.org/drawingml/2006/table">
            <a:tbl>
              <a:tblPr>
                <a:noFill/>
                <a:tableStyleId>{D6C4ACC1-29BF-40A6-8F1A-B4ABB3CF8C87}</a:tableStyleId>
              </a:tblPr>
              <a:tblGrid>
                <a:gridCol w="201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 Name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 Description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 Type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Missing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Present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Card_Category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Type of Card (Blue, Silver, Gold, Platinum)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Text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Months_on_book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Period of relationship with bank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Total_Relationship_Count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no. of products held by the customer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Months_Inactive_12_mon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No. of months inactive in the last 12 months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Contacts_Count_12_mon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No. of Contacts in the last 12 months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Credit_Limit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Credit Limit on the Credit Card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Total_Revolving_Bal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Revolving Balance on the Credit Card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Avg_Open_To_Buy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Open to Buy Credit Line (Average of last 12 months)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50" y="192313"/>
            <a:ext cx="889925" cy="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-182325" y="344775"/>
            <a:ext cx="932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of the Dataset (Variables 16-20)</a:t>
            </a:r>
            <a:endParaRPr sz="2400"/>
          </a:p>
        </p:txBody>
      </p:sp>
      <p:graphicFrame>
        <p:nvGraphicFramePr>
          <p:cNvPr id="111" name="Google Shape;111;p20"/>
          <p:cNvGraphicFramePr/>
          <p:nvPr/>
        </p:nvGraphicFramePr>
        <p:xfrm>
          <a:off x="152400" y="14442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{D6C4ACC1-29BF-40A6-8F1A-B4ABB3CF8C87}</a:tableStyleId>
              </a:tblPr>
              <a:tblGrid>
                <a:gridCol w="195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 Name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Variable Description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Var Type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Missing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Present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Total_Amt_Chng_Q4_Q1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Change in Transaction Amount (Q4 over Q1)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Total_Trans_Amt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Transaction Amount (Last 12 months)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Total_Trans_Ct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Transaction Count (Last 12 months)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Total_Ct_Chng_Q4_Q1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Change in Transaction Count (Q4 over Q1)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Avg_Utilization_Ratio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Average Card Utilization Ratio (Total_Revolving_Balance/Credit_Limit)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Numeric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10,127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2" name="Google Shape;112;p20"/>
          <p:cNvSpPr txBox="1"/>
          <p:nvPr/>
        </p:nvSpPr>
        <p:spPr>
          <a:xfrm>
            <a:off x="183300" y="4103175"/>
            <a:ext cx="8777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Observations:	Avg_Utilization_Ratio = (Total_Revolving_Bal  / Credit_Limit)  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			Avg_Open_To_Buy = (Credit_Limit) - (Total_Revolving_Bal)</a:t>
            </a:r>
            <a:endParaRPr sz="1600" b="1">
              <a:solidFill>
                <a:schemeClr val="accen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50" y="192313"/>
            <a:ext cx="889925" cy="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Preprocessing Steps</a:t>
            </a:r>
            <a:endParaRPr sz="2400"/>
          </a:p>
        </p:txBody>
      </p:sp>
      <p:sp>
        <p:nvSpPr>
          <p:cNvPr id="119" name="Google Shape;119;p21"/>
          <p:cNvSpPr txBox="1"/>
          <p:nvPr/>
        </p:nvSpPr>
        <p:spPr>
          <a:xfrm>
            <a:off x="111525" y="1377725"/>
            <a:ext cx="87774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Education_Level, Marital _Status, Income_Category category of “Unknown”</a:t>
            </a:r>
            <a:endParaRPr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Treatment: distribute values per weighting of known categories</a:t>
            </a:r>
            <a:endParaRPr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l="49703" t="24374" r="20382" b="20665"/>
          <a:stretch/>
        </p:blipFill>
        <p:spPr>
          <a:xfrm>
            <a:off x="6701275" y="1950453"/>
            <a:ext cx="2397950" cy="247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l="49698" t="24376" r="20032" b="21174"/>
          <a:stretch/>
        </p:blipFill>
        <p:spPr>
          <a:xfrm>
            <a:off x="5748501" y="3976562"/>
            <a:ext cx="1079050" cy="1091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7316350" y="2387100"/>
            <a:ext cx="73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Married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5,065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50.01%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7539002" y="3473013"/>
            <a:ext cx="87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Divorced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4,264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42.11%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8334288" y="2643950"/>
            <a:ext cx="733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Single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798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7.88%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5815375" y="4032000"/>
            <a:ext cx="73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Married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4,687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49.98%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956052" y="4504838"/>
            <a:ext cx="87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Divorced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3,943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42.05%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6690463" y="4153750"/>
            <a:ext cx="73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Single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748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7.98%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" name="Google Shape;128;p21"/>
          <p:cNvCxnSpPr/>
          <p:nvPr/>
        </p:nvCxnSpPr>
        <p:spPr>
          <a:xfrm>
            <a:off x="6690475" y="4428650"/>
            <a:ext cx="20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29" name="Google Shape;129;p21"/>
          <p:cNvGraphicFramePr/>
          <p:nvPr/>
        </p:nvGraphicFramePr>
        <p:xfrm>
          <a:off x="119163" y="2207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{D6C4ACC1-29BF-40A6-8F1A-B4ABB3CF8C87}</a:tableStyleId>
              </a:tblPr>
              <a:tblGrid>
                <a:gridCol w="13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B02C20"/>
                          </a:solidFill>
                        </a:rPr>
                        <a:t>Variable Name</a:t>
                      </a:r>
                      <a:endParaRPr sz="1200" b="1">
                        <a:solidFill>
                          <a:srgbClr val="B02C2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B02C20"/>
                          </a:solidFill>
                        </a:rPr>
                        <a:t>Valid Categories (% without Unknown)</a:t>
                      </a:r>
                      <a:endParaRPr sz="1200" b="1">
                        <a:solidFill>
                          <a:srgbClr val="B02C2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B02C20"/>
                          </a:solidFill>
                        </a:rPr>
                        <a:t>Unknown</a:t>
                      </a:r>
                      <a:endParaRPr sz="1200" b="1">
                        <a:solidFill>
                          <a:srgbClr val="B02C2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Education_Level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 Categories: Uneducated (17%), High School (23%), College (12%), Graduate (36%), Post-Graduate (6%), Doctorate (5%)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1,519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Marital_Status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Categories: Married (50%), Single (42%), Divorced (8%)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749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Income_Category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 Categories: &lt; $40K (40%), $40K - $60K (20%), $60K - $80K (16%), $80K-$120K (17%), $120K+ (8%)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1,112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575" y="201525"/>
            <a:ext cx="871500" cy="8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366600" y="1443225"/>
            <a:ext cx="87774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Five variables show positive skewness: Credit_Limit, Avg_Open_To_Buy, 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Total_Amt_Chng_Q4_Q1, Total_Trans_Amt, Total_Ct_Chng_Q4_Q1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Treatment: log10(1+x) transformation (also reduced kurtosis)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183300" y="4616225"/>
            <a:ext cx="877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Example: Credit_Limit to Credit_Limit_transformed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l="43202" t="22568" r="11634" b="13060"/>
          <a:stretch/>
        </p:blipFill>
        <p:spPr>
          <a:xfrm>
            <a:off x="1505450" y="2571825"/>
            <a:ext cx="2549875" cy="20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l="42789" t="22863" r="10690" b="12457"/>
          <a:stretch/>
        </p:blipFill>
        <p:spPr>
          <a:xfrm>
            <a:off x="5513600" y="2596925"/>
            <a:ext cx="2549875" cy="199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707888" y="3301525"/>
            <a:ext cx="73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Raw Data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772677" y="3268775"/>
            <a:ext cx="83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Treated 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log10(1+x)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Preprocessing Steps</a:t>
            </a:r>
            <a:endParaRPr sz="2400"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775" y="174338"/>
            <a:ext cx="925875" cy="9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183300" y="2656275"/>
            <a:ext cx="8777400" cy="2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Three variable pairs showed correlation: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Months_on_book			</a:t>
            </a:r>
            <a:r>
              <a:rPr lang="en" sz="1600" b="1" u="sng">
                <a:solidFill>
                  <a:srgbClr val="1C4587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Customer_Age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		(about the person)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Avg_Open_To_Buy_trans	</a:t>
            </a:r>
            <a:r>
              <a:rPr lang="en" sz="1600" b="1" u="sng">
                <a:solidFill>
                  <a:srgbClr val="1C4587"/>
                </a:solidFill>
                <a:latin typeface="Merriweather"/>
                <a:ea typeface="Merriweather"/>
                <a:cs typeface="Merriweather"/>
                <a:sym typeface="Merriweather"/>
              </a:rPr>
              <a:t>Credit_Limit_trans</a:t>
            </a:r>
            <a:r>
              <a:rPr lang="en" sz="1600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 	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(controllable)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	Avg_Open_To_Buy_trans    	</a:t>
            </a:r>
            <a:r>
              <a:rPr lang="en" sz="1600" b="1" u="sng">
                <a:solidFill>
                  <a:srgbClr val="1C4587"/>
                </a:solidFill>
                <a:latin typeface="Merriweather"/>
                <a:ea typeface="Merriweather"/>
                <a:cs typeface="Merriweather"/>
                <a:sym typeface="Merriweather"/>
              </a:rPr>
              <a:t>Avg_Utilization_Ratio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(removed above)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Total_Trans_Amt_trans		</a:t>
            </a:r>
            <a:r>
              <a:rPr lang="en" sz="1600" b="1" u="sng">
                <a:solidFill>
                  <a:srgbClr val="1C4587"/>
                </a:solidFill>
                <a:latin typeface="Merriweather"/>
                <a:ea typeface="Merriweather"/>
                <a:cs typeface="Merriweather"/>
                <a:sym typeface="Merriweather"/>
              </a:rPr>
              <a:t>Total_Trans_Ct		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(depends on question)</a:t>
            </a:r>
            <a:endParaRPr sz="1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Treatment: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keep those in blue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83300" y="1436075"/>
            <a:ext cx="87774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Low counts for Gold (</a:t>
            </a: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116, 1%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), Silver (</a:t>
            </a: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555, 5%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) and Platinum (</a:t>
            </a: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20, 0.2%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) of Card_Category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Treatment:</a:t>
            </a: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Bin Gold, Silver and Platinum to create “Not Blue” (691, 7%)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 rot="10800000" flipH="1">
            <a:off x="2877725" y="3249125"/>
            <a:ext cx="9108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23"/>
          <p:cNvSpPr txBox="1"/>
          <p:nvPr/>
        </p:nvSpPr>
        <p:spPr>
          <a:xfrm>
            <a:off x="-182325" y="344775"/>
            <a:ext cx="672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Preprocessing Steps</a:t>
            </a:r>
            <a:endParaRPr sz="24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100" y="223825"/>
            <a:ext cx="815575" cy="82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3"/>
          <p:cNvCxnSpPr/>
          <p:nvPr/>
        </p:nvCxnSpPr>
        <p:spPr>
          <a:xfrm>
            <a:off x="3552100" y="4260900"/>
            <a:ext cx="2400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3"/>
          <p:cNvCxnSpPr/>
          <p:nvPr/>
        </p:nvCxnSpPr>
        <p:spPr>
          <a:xfrm>
            <a:off x="3561625" y="3898950"/>
            <a:ext cx="2400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3"/>
          <p:cNvCxnSpPr/>
          <p:nvPr/>
        </p:nvCxnSpPr>
        <p:spPr>
          <a:xfrm>
            <a:off x="3561625" y="3594150"/>
            <a:ext cx="2400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1789</Words>
  <Application>Microsoft Macintosh PowerPoint</Application>
  <PresentationFormat>On-screen Show (16:9)</PresentationFormat>
  <Paragraphs>376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Merriweather</vt:lpstr>
      <vt:lpstr>Arial</vt:lpstr>
      <vt:lpstr>Calibri</vt:lpstr>
      <vt:lpstr>Roboto</vt:lpstr>
      <vt:lpstr>Paradigm</vt:lpstr>
      <vt:lpstr> Term Project Part 2:  Term Project Presentation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Odds Ratio Estimates Contd.</vt:lpstr>
      <vt:lpstr>PowerPoint Presentation</vt:lpstr>
      <vt:lpstr>THANK YOU!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Term Project Part 2:  Term Project Presentation     </dc:title>
  <cp:lastModifiedBy>poojajeevaa@gmail.com</cp:lastModifiedBy>
  <cp:revision>2</cp:revision>
  <dcterms:modified xsi:type="dcterms:W3CDTF">2023-04-05T02:12:29Z</dcterms:modified>
</cp:coreProperties>
</file>